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8"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85" autoAdjust="0"/>
    <p:restoredTop sz="91180" autoAdjust="0"/>
  </p:normalViewPr>
  <p:slideViewPr>
    <p:cSldViewPr snapToGrid="0">
      <p:cViewPr>
        <p:scale>
          <a:sx n="75" d="100"/>
          <a:sy n="75" d="100"/>
        </p:scale>
        <p:origin x="1664" y="-1172"/>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49533" cy="497969"/>
          </a:xfrm>
          <a:prstGeom prst="rect">
            <a:avLst/>
          </a:prstGeom>
        </p:spPr>
        <p:txBody>
          <a:bodyPr vert="horz" lIns="88285" tIns="44142" rIns="88285" bIns="441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146" y="4"/>
            <a:ext cx="2949532" cy="497969"/>
          </a:xfrm>
          <a:prstGeom prst="rect">
            <a:avLst/>
          </a:prstGeom>
        </p:spPr>
        <p:txBody>
          <a:bodyPr vert="horz" lIns="88285" tIns="44142" rIns="88285" bIns="44142" rtlCol="0"/>
          <a:lstStyle>
            <a:lvl1pPr algn="r">
              <a:defRPr sz="1200"/>
            </a:lvl1pPr>
          </a:lstStyle>
          <a:p>
            <a:fld id="{CE37674D-44CA-430A-A765-086BAE0AF0E2}"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88285" tIns="44142" rIns="88285" bIns="44142" rtlCol="0" anchor="ctr"/>
          <a:lstStyle/>
          <a:p>
            <a:endParaRPr lang="ja-JP" altLang="en-US"/>
          </a:p>
        </p:txBody>
      </p:sp>
      <p:sp>
        <p:nvSpPr>
          <p:cNvPr id="5" name="ノート プレースホルダー 4"/>
          <p:cNvSpPr>
            <a:spLocks noGrp="1"/>
          </p:cNvSpPr>
          <p:nvPr>
            <p:ph type="body" sz="quarter" idx="3"/>
          </p:nvPr>
        </p:nvSpPr>
        <p:spPr>
          <a:xfrm>
            <a:off x="681480" y="4783897"/>
            <a:ext cx="5445760" cy="3912834"/>
          </a:xfrm>
          <a:prstGeom prst="rect">
            <a:avLst/>
          </a:prstGeom>
        </p:spPr>
        <p:txBody>
          <a:bodyPr vert="horz" lIns="88285" tIns="44142" rIns="88285" bIns="441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1372"/>
            <a:ext cx="2949533" cy="497969"/>
          </a:xfrm>
          <a:prstGeom prst="rect">
            <a:avLst/>
          </a:prstGeom>
        </p:spPr>
        <p:txBody>
          <a:bodyPr vert="horz" lIns="88285" tIns="44142" rIns="88285" bIns="441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146" y="9441372"/>
            <a:ext cx="2949532" cy="497969"/>
          </a:xfrm>
          <a:prstGeom prst="rect">
            <a:avLst/>
          </a:prstGeom>
        </p:spPr>
        <p:txBody>
          <a:bodyPr vert="horz" lIns="88285" tIns="44142" rIns="88285" bIns="44142" rtlCol="0" anchor="b"/>
          <a:lstStyle>
            <a:lvl1pPr algn="r">
              <a:defRPr sz="1200"/>
            </a:lvl1pPr>
          </a:lstStyle>
          <a:p>
            <a:fld id="{A8917BB1-DFDC-44C2-BF43-F64ECB1F4177}" type="slidenum">
              <a:rPr kumimoji="1" lang="ja-JP" altLang="en-US" smtClean="0"/>
              <a:t>‹#›</a:t>
            </a:fld>
            <a:endParaRPr kumimoji="1" lang="ja-JP" altLang="en-US"/>
          </a:p>
        </p:txBody>
      </p:sp>
    </p:spTree>
    <p:extLst>
      <p:ext uri="{BB962C8B-B14F-4D97-AF65-F5344CB8AC3E}">
        <p14:creationId xmlns:p14="http://schemas.microsoft.com/office/powerpoint/2010/main" val="38634476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399741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2650776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3845716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1230329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4123547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1493647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55750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3305833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427389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2388831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60E021-7555-4527-AC47-9AE104BA56CD}"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345539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B60E021-7555-4527-AC47-9AE104BA56CD}"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15C1229-994B-488B-BA84-EC7894FD601D}" type="slidenum">
              <a:rPr kumimoji="1" lang="ja-JP" altLang="en-US" smtClean="0"/>
              <a:t>‹#›</a:t>
            </a:fld>
            <a:endParaRPr kumimoji="1" lang="ja-JP" altLang="en-US"/>
          </a:p>
        </p:txBody>
      </p:sp>
    </p:spTree>
    <p:extLst>
      <p:ext uri="{BB962C8B-B14F-4D97-AF65-F5344CB8AC3E}">
        <p14:creationId xmlns:p14="http://schemas.microsoft.com/office/powerpoint/2010/main" val="2459809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kyoryoku.hiroshima-u.ac.jp/tokuten/fprogram/brushup_seminar2022/"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7872D62C-4B7F-401F-A5DD-AFE2F74D10E3}"/>
              </a:ext>
            </a:extLst>
          </p:cNvPr>
          <p:cNvGraphicFramePr>
            <a:graphicFrameLocks noGrp="1"/>
          </p:cNvGraphicFramePr>
          <p:nvPr>
            <p:extLst>
              <p:ext uri="{D42A27DB-BD31-4B8C-83A1-F6EECF244321}">
                <p14:modId xmlns:p14="http://schemas.microsoft.com/office/powerpoint/2010/main" val="1959298853"/>
              </p:ext>
            </p:extLst>
          </p:nvPr>
        </p:nvGraphicFramePr>
        <p:xfrm>
          <a:off x="220714" y="5013542"/>
          <a:ext cx="6459129" cy="4137063"/>
        </p:xfrm>
        <a:graphic>
          <a:graphicData uri="http://schemas.openxmlformats.org/drawingml/2006/table">
            <a:tbl>
              <a:tblPr/>
              <a:tblGrid>
                <a:gridCol w="570518">
                  <a:extLst>
                    <a:ext uri="{9D8B030D-6E8A-4147-A177-3AD203B41FA5}">
                      <a16:colId xmlns:a16="http://schemas.microsoft.com/office/drawing/2014/main" val="1455439807"/>
                    </a:ext>
                  </a:extLst>
                </a:gridCol>
                <a:gridCol w="3197229">
                  <a:extLst>
                    <a:ext uri="{9D8B030D-6E8A-4147-A177-3AD203B41FA5}">
                      <a16:colId xmlns:a16="http://schemas.microsoft.com/office/drawing/2014/main" val="548019036"/>
                    </a:ext>
                  </a:extLst>
                </a:gridCol>
                <a:gridCol w="593771">
                  <a:extLst>
                    <a:ext uri="{9D8B030D-6E8A-4147-A177-3AD203B41FA5}">
                      <a16:colId xmlns:a16="http://schemas.microsoft.com/office/drawing/2014/main" val="3583652243"/>
                    </a:ext>
                  </a:extLst>
                </a:gridCol>
                <a:gridCol w="2097611">
                  <a:extLst>
                    <a:ext uri="{9D8B030D-6E8A-4147-A177-3AD203B41FA5}">
                      <a16:colId xmlns:a16="http://schemas.microsoft.com/office/drawing/2014/main" val="3026950561"/>
                    </a:ext>
                  </a:extLst>
                </a:gridCol>
              </a:tblGrid>
              <a:tr h="153363">
                <a:tc>
                  <a:txBody>
                    <a:bodyPr/>
                    <a:lstStyle/>
                    <a:p>
                      <a:pPr algn="ctr" fontAlgn="ctr"/>
                      <a:r>
                        <a:rPr lang="ja-JP" altLang="en-US" sz="800" b="1" i="0" u="none" strike="noStrike" dirty="0">
                          <a:solidFill>
                            <a:schemeClr val="bg1"/>
                          </a:solidFill>
                          <a:effectLst/>
                          <a:latin typeface="游ゴシック" panose="020B0400000000000000" pitchFamily="50" charset="-128"/>
                          <a:ea typeface="游ゴシック" panose="020B0400000000000000" pitchFamily="50" charset="-128"/>
                        </a:rPr>
                        <a:t>テーマ</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ja-JP" altLang="en-US" sz="800" b="1" i="0" u="none" strike="noStrike" dirty="0">
                          <a:solidFill>
                            <a:schemeClr val="bg1"/>
                          </a:solidFill>
                          <a:effectLst/>
                          <a:latin typeface="游ゴシック" panose="020B0400000000000000" pitchFamily="50" charset="-128"/>
                          <a:ea typeface="游ゴシック" panose="020B0400000000000000" pitchFamily="50" charset="-128"/>
                        </a:rPr>
                        <a:t>内容</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ja-JP" altLang="en-US" sz="800" b="1" i="0" u="none" strike="noStrike" dirty="0">
                          <a:solidFill>
                            <a:schemeClr val="bg1"/>
                          </a:solidFill>
                          <a:effectLst/>
                          <a:latin typeface="游ゴシック" panose="020B0400000000000000" pitchFamily="50" charset="-128"/>
                          <a:ea typeface="游ゴシック" panose="020B0400000000000000" pitchFamily="50" charset="-128"/>
                        </a:rPr>
                        <a:t>開催日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ja-JP" altLang="en-US" sz="800" b="1" i="0" u="none" strike="noStrike" dirty="0">
                          <a:solidFill>
                            <a:schemeClr val="bg1"/>
                          </a:solidFill>
                          <a:effectLst/>
                          <a:latin typeface="游ゴシック" panose="020B0400000000000000" pitchFamily="50" charset="-128"/>
                          <a:ea typeface="游ゴシック" panose="020B0400000000000000" pitchFamily="50" charset="-128"/>
                        </a:rPr>
                        <a:t>講師</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553462492"/>
                  </a:ext>
                </a:extLst>
              </a:tr>
              <a:tr h="475747">
                <a:tc>
                  <a:txBody>
                    <a:bodyPr/>
                    <a:lstStyle/>
                    <a:p>
                      <a:pPr algn="ctr" fontAlgn="ctr"/>
                      <a:r>
                        <a:rPr lang="ja-JP" altLang="en-US" sz="800" b="0" i="0" u="none" strike="noStrike" dirty="0">
                          <a:solidFill>
                            <a:srgbClr val="000000"/>
                          </a:solidFill>
                          <a:effectLst/>
                          <a:latin typeface="游ゴシック" panose="020B0400000000000000" pitchFamily="50" charset="-128"/>
                          <a:ea typeface="+mn-ea"/>
                        </a:rPr>
                        <a:t>樹脂材料</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合成樹脂・プラスチックとは、逐次重合、連鎖重合、汎用樹脂の製造とその特徴、エンジニアリングプラスチック、その他の高分子材料、バイオポリマー</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rPr>
                        <a:t> 先進理工系科学研究科</a:t>
                      </a:r>
                      <a:r>
                        <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rPr>
                        <a:t>　高分子化学研究室</a:t>
                      </a:r>
                      <a:br>
                        <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rPr>
                      </a:br>
                      <a:r>
                        <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rPr>
                        <a:t> </a:t>
                      </a:r>
                      <a:r>
                        <a:rPr lang="zh-TW" altLang="en-US" sz="800" b="1" i="0" u="none" strike="noStrike" dirty="0">
                          <a:solidFill>
                            <a:schemeClr val="tx1"/>
                          </a:solidFill>
                          <a:effectLst/>
                          <a:latin typeface="游ゴシック" panose="020B0400000000000000" pitchFamily="50" charset="-128"/>
                          <a:ea typeface="游ゴシック" panose="020B0400000000000000" pitchFamily="50" charset="-128"/>
                        </a:rPr>
                        <a:t>中山　祐正</a:t>
                      </a:r>
                      <a:r>
                        <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rPr>
                        <a:t>　准教授</a:t>
                      </a:r>
                      <a:endPar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1534033"/>
                  </a:ext>
                </a:extLst>
              </a:tr>
              <a:tr h="378297">
                <a:tc>
                  <a:txBody>
                    <a:bodyPr/>
                    <a:lstStyle/>
                    <a:p>
                      <a:pPr algn="ctr" fontAlgn="ctr"/>
                      <a:r>
                        <a:rPr lang="ja-JP" altLang="en-US" sz="800" b="0" i="0" u="none" strike="noStrike" dirty="0">
                          <a:solidFill>
                            <a:srgbClr val="000000"/>
                          </a:solidFill>
                          <a:effectLst/>
                          <a:latin typeface="游ゴシック" panose="020B0400000000000000" pitchFamily="50" charset="-128"/>
                          <a:ea typeface="+mn-ea"/>
                        </a:rPr>
                        <a:t>振動工学</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イントロ、自由度系の振動、連続体（梁）の振動、連続体（弦）の振動、有限要素法による振動解析</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游ゴシック" panose="020B0400000000000000" pitchFamily="50" charset="-128"/>
                          <a:ea typeface="+mn-ea"/>
                        </a:rPr>
                        <a:t> 先進理工系科学研究科　システム安全研究室</a:t>
                      </a:r>
                      <a:br>
                        <a:rPr lang="ja-JP" altLang="en-US" sz="800" b="0" i="0" u="none" strike="noStrike" dirty="0">
                          <a:solidFill>
                            <a:schemeClr val="tx1"/>
                          </a:solidFill>
                          <a:effectLst/>
                          <a:latin typeface="游ゴシック" panose="020B0400000000000000" pitchFamily="50" charset="-128"/>
                          <a:ea typeface="+mn-ea"/>
                        </a:rPr>
                      </a:br>
                      <a:r>
                        <a:rPr lang="ja-JP" altLang="en-US" sz="800" b="0" i="0" u="none" strike="noStrike" dirty="0">
                          <a:solidFill>
                            <a:schemeClr val="tx1"/>
                          </a:solidFill>
                          <a:effectLst/>
                          <a:latin typeface="游ゴシック" panose="020B0400000000000000" pitchFamily="50" charset="-128"/>
                          <a:ea typeface="+mn-ea"/>
                        </a:rPr>
                        <a:t> </a:t>
                      </a:r>
                      <a:r>
                        <a:rPr lang="ja-JP" altLang="en-US" sz="800" b="1" i="0" u="none" strike="noStrike" dirty="0">
                          <a:solidFill>
                            <a:schemeClr val="tx1"/>
                          </a:solidFill>
                          <a:effectLst/>
                          <a:latin typeface="游ゴシック" panose="020B0400000000000000" pitchFamily="50" charset="-128"/>
                          <a:ea typeface="+mn-ea"/>
                        </a:rPr>
                        <a:t>田中　義和</a:t>
                      </a:r>
                      <a:r>
                        <a:rPr lang="ja-JP" altLang="en-US" sz="800" b="0" i="0" u="none" strike="noStrike" dirty="0">
                          <a:solidFill>
                            <a:schemeClr val="tx1"/>
                          </a:solidFill>
                          <a:effectLst/>
                          <a:latin typeface="游ゴシック" panose="020B0400000000000000" pitchFamily="50" charset="-128"/>
                          <a:ea typeface="+mn-ea"/>
                        </a:rPr>
                        <a:t>　准教授</a:t>
                      </a:r>
                      <a:endPar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9886039"/>
                  </a:ext>
                </a:extLst>
              </a:tr>
              <a:tr h="637500">
                <a:tc>
                  <a:txBody>
                    <a:bodyPr/>
                    <a:lstStyle/>
                    <a:p>
                      <a:pPr algn="ctr" fontAlgn="ct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熱力学</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a:t>
                      </a:r>
                      <a:b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br>
                      <a:r>
                        <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rPr>
                        <a:t>伝熱力学</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イントロ（熱力学）、数学の復習、熱力学の第一法則と熱力学の第二法則、熱力学の関係式、化学ポテンシャル、オットーサイクル、自発的な変化、蒸気サイクル、ヒートポンプ、イントロ（伝熱学）、伝導伝熱、対流伝熱、相変化（沸騰）、放射伝熱、熱交換器</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rPr>
                        <a:t> 近畿大学工学部　機械工学科</a:t>
                      </a:r>
                      <a:endParaRPr lang="en-US" altLang="ja-JP" sz="800" b="0" i="0" u="none" strike="noStrike" dirty="0">
                        <a:solidFill>
                          <a:schemeClr val="tx1"/>
                        </a:solidFill>
                        <a:effectLst/>
                        <a:latin typeface="游ゴシック" panose="020B0400000000000000" pitchFamily="50" charset="-128"/>
                        <a:ea typeface="+mn-ea"/>
                      </a:endParaRPr>
                    </a:p>
                    <a:p>
                      <a:pPr algn="l" fontAlgn="ctr"/>
                      <a:r>
                        <a:rPr lang="zh-TW" altLang="en-US" sz="800" b="1" i="0" u="none" strike="noStrike" dirty="0">
                          <a:solidFill>
                            <a:schemeClr val="tx1"/>
                          </a:solidFill>
                          <a:effectLst/>
                          <a:latin typeface="游ゴシック" panose="020B0400000000000000" pitchFamily="50" charset="-128"/>
                          <a:ea typeface="游ゴシック" panose="020B0400000000000000" pitchFamily="50" charset="-128"/>
                        </a:rPr>
                        <a:t> 井上　修平</a:t>
                      </a:r>
                      <a:r>
                        <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rPr>
                        <a:t>　教授</a:t>
                      </a:r>
                      <a:endParaRPr lang="en-US" altLang="zh-TW" sz="800" b="0" i="0" u="none" strike="noStrike" dirty="0">
                        <a:solidFill>
                          <a:schemeClr val="tx1"/>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rPr>
                        <a:t>（～</a:t>
                      </a:r>
                      <a:r>
                        <a:rPr lang="en-US" altLang="ja-JP" sz="800" b="0" i="0" u="none" strike="noStrike" dirty="0">
                          <a:solidFill>
                            <a:schemeClr val="tx1"/>
                          </a:solidFill>
                          <a:effectLst/>
                          <a:latin typeface="游ゴシック" panose="020B0400000000000000" pitchFamily="50" charset="-128"/>
                          <a:ea typeface="游ゴシック" panose="020B0400000000000000" pitchFamily="50" charset="-128"/>
                        </a:rPr>
                        <a:t>2021</a:t>
                      </a:r>
                      <a:r>
                        <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rPr>
                        <a:t>年度：広島大学先進理工系科学</a:t>
                      </a:r>
                      <a:endParaRPr lang="en-US" altLang="ja-JP" sz="800" b="0" i="0" u="none" strike="noStrike" dirty="0">
                        <a:solidFill>
                          <a:schemeClr val="tx1"/>
                        </a:solidFill>
                        <a:effectLst/>
                        <a:latin typeface="游ゴシック" panose="020B0400000000000000" pitchFamily="50" charset="-128"/>
                        <a:ea typeface="游ゴシック" panose="020B0400000000000000" pitchFamily="50" charset="-128"/>
                      </a:endParaRPr>
                    </a:p>
                    <a:p>
                      <a:pPr algn="l" fontAlgn="ctr"/>
                      <a:r>
                        <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rPr>
                        <a:t>　研究科准教授）</a:t>
                      </a:r>
                      <a:endPar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01104041"/>
                  </a:ext>
                </a:extLst>
              </a:tr>
              <a:tr h="372335">
                <a:tc>
                  <a:txBody>
                    <a:bodyPr/>
                    <a:lstStyle/>
                    <a:p>
                      <a:pPr algn="ctr"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材料力学</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力と運動、応力とひずみ、軸力、曲げと応力、せん断力と曲げモーメント、分布外力の関係、曲げによるたわみ、たわみの具体的計算</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游ゴシック" panose="020B0400000000000000" pitchFamily="50" charset="-128"/>
                          <a:ea typeface="+mn-ea"/>
                        </a:rPr>
                        <a:t> 先進理工系科学研究科　材料力学研究室</a:t>
                      </a:r>
                      <a:br>
                        <a:rPr lang="ja-JP" altLang="en-US" sz="800" b="0" i="0" u="none" strike="noStrike" dirty="0">
                          <a:solidFill>
                            <a:schemeClr val="tx1"/>
                          </a:solidFill>
                          <a:effectLst/>
                          <a:latin typeface="游ゴシック" panose="020B0400000000000000" pitchFamily="50" charset="-128"/>
                          <a:ea typeface="+mn-ea"/>
                        </a:rPr>
                      </a:br>
                      <a:r>
                        <a:rPr lang="ja-JP" altLang="en-US" sz="800" b="0" i="0" u="none" strike="noStrike" dirty="0">
                          <a:solidFill>
                            <a:schemeClr val="tx1"/>
                          </a:solidFill>
                          <a:effectLst/>
                          <a:latin typeface="游ゴシック" panose="020B0400000000000000" pitchFamily="50" charset="-128"/>
                          <a:ea typeface="+mn-ea"/>
                        </a:rPr>
                        <a:t> </a:t>
                      </a:r>
                      <a:r>
                        <a:rPr lang="ja-JP" altLang="en-US" sz="800" b="1" i="0" u="none" strike="noStrike" dirty="0">
                          <a:solidFill>
                            <a:schemeClr val="tx1"/>
                          </a:solidFill>
                          <a:effectLst/>
                          <a:latin typeface="游ゴシック" panose="020B0400000000000000" pitchFamily="50" charset="-128"/>
                          <a:ea typeface="+mn-ea"/>
                        </a:rPr>
                        <a:t>岩本　剛</a:t>
                      </a:r>
                      <a:r>
                        <a:rPr lang="ja-JP" altLang="en-US" sz="800" b="0" i="0" u="none" strike="noStrike" dirty="0">
                          <a:solidFill>
                            <a:schemeClr val="tx1"/>
                          </a:solidFill>
                          <a:effectLst/>
                          <a:latin typeface="游ゴシック" panose="020B0400000000000000" pitchFamily="50" charset="-128"/>
                          <a:ea typeface="+mn-ea"/>
                        </a:rPr>
                        <a:t>　准教授</a:t>
                      </a:r>
                      <a:endParaRPr lang="zh-TW" altLang="en-US" sz="8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33040913"/>
                  </a:ext>
                </a:extLst>
              </a:tr>
              <a:tr h="368678">
                <a:tc>
                  <a:txBody>
                    <a:bodyPr/>
                    <a:lstStyle/>
                    <a:p>
                      <a:pPr algn="ctr"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流体工学</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エネルギー保存則（ベルヌーイの式）、質量と運動量の保存、理想流体の力学、層流と乱流、粘性流体の力学、各種流れの抵抗など</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 先進理工系科学研究科　動力システム研究室</a:t>
                      </a:r>
                      <a:br>
                        <a:rPr lang="ja-JP" altLang="en-US" sz="800" b="0" i="0" u="none" strike="noStrike" dirty="0">
                          <a:solidFill>
                            <a:srgbClr val="000000"/>
                          </a:solidFill>
                          <a:effectLst/>
                          <a:latin typeface="游ゴシック" panose="020B0400000000000000" pitchFamily="50" charset="-128"/>
                          <a:ea typeface="+mn-ea"/>
                        </a:rPr>
                      </a:br>
                      <a:r>
                        <a:rPr lang="ja-JP" altLang="en-US" sz="800" b="0" i="0" u="none" strike="noStrike" dirty="0">
                          <a:solidFill>
                            <a:srgbClr val="000000"/>
                          </a:solidFill>
                          <a:effectLst/>
                          <a:latin typeface="游ゴシック" panose="020B0400000000000000" pitchFamily="50" charset="-128"/>
                          <a:ea typeface="+mn-ea"/>
                        </a:rPr>
                        <a:t> </a:t>
                      </a:r>
                      <a:r>
                        <a:rPr lang="ja-JP" altLang="en-US" sz="800" b="1" i="0" u="none" strike="noStrike" dirty="0">
                          <a:solidFill>
                            <a:srgbClr val="000000"/>
                          </a:solidFill>
                          <a:effectLst/>
                          <a:latin typeface="游ゴシック" panose="020B0400000000000000" pitchFamily="50" charset="-128"/>
                          <a:ea typeface="+mn-ea"/>
                        </a:rPr>
                        <a:t>尾形　陽一</a:t>
                      </a:r>
                      <a:r>
                        <a:rPr lang="ja-JP" altLang="en-US" sz="800" b="0" i="0" u="none" strike="noStrike" dirty="0">
                          <a:solidFill>
                            <a:srgbClr val="000000"/>
                          </a:solidFill>
                          <a:effectLst/>
                          <a:latin typeface="游ゴシック" panose="020B0400000000000000" pitchFamily="50" charset="-128"/>
                          <a:ea typeface="+mn-ea"/>
                        </a:rPr>
                        <a:t>　教授</a:t>
                      </a:r>
                      <a:endParaRPr lang="zh-TW"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53069077"/>
                  </a:ext>
                </a:extLst>
              </a:tr>
              <a:tr h="588577">
                <a:tc>
                  <a:txBody>
                    <a:bodyPr/>
                    <a:lstStyle/>
                    <a:p>
                      <a:pPr algn="ctr" fontAlgn="ct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機構学</a:t>
                      </a:r>
                      <a:endPar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節・対偶，対偶の自由度、 連鎖の自由度 、 瞬間中心、三瞬間中心の定理 、機構の運動学，写像法、機構の静力学、 転がり（摩擦）伝動機構 、歯車と歯車機構、リンク機構、カム機構、ロボット機構，順運動学，逆運動学</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游ゴシック" panose="020B0400000000000000" pitchFamily="50" charset="-128"/>
                          <a:ea typeface="+mn-ea"/>
                        </a:rPr>
                        <a:t> 先進理工系科学研究科　機械力学研究室</a:t>
                      </a:r>
                    </a:p>
                    <a:p>
                      <a:pPr algn="l" fontAlgn="ctr"/>
                      <a:r>
                        <a:rPr lang="ja-JP" altLang="en-US" sz="800" b="1" i="0" u="none" strike="noStrike" dirty="0">
                          <a:solidFill>
                            <a:schemeClr val="tx1"/>
                          </a:solidFill>
                          <a:effectLst/>
                          <a:latin typeface="游ゴシック" panose="020B0400000000000000" pitchFamily="50" charset="-128"/>
                          <a:ea typeface="+mn-ea"/>
                        </a:rPr>
                        <a:t> 菊植　亮</a:t>
                      </a:r>
                      <a:r>
                        <a:rPr lang="ja-JP" altLang="en-US" sz="800" b="0" i="0" u="none" strike="noStrike" dirty="0">
                          <a:solidFill>
                            <a:schemeClr val="tx1"/>
                          </a:solidFill>
                          <a:effectLst/>
                          <a:latin typeface="游ゴシック" panose="020B0400000000000000" pitchFamily="50" charset="-128"/>
                          <a:ea typeface="+mn-ea"/>
                        </a:rPr>
                        <a:t>　教授</a:t>
                      </a:r>
                      <a:endPar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347145"/>
                  </a:ext>
                </a:extLst>
              </a:tr>
              <a:tr h="695573">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電</a:t>
                      </a: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動機制御</a:t>
                      </a:r>
                      <a:endParaRPr lang="en-US" altLang="ja-JP"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游ゴシック" panose="020B0400000000000000" pitchFamily="50" charset="-128"/>
                          <a:ea typeface="+mn-ea"/>
                        </a:rPr>
                        <a:t>電動機制御のための事前知識（復習）、 直流電動機の構造・原理、トルク、等価回路、制御</a:t>
                      </a:r>
                    </a:p>
                    <a:p>
                      <a:pPr algn="l" fontAlgn="ctr"/>
                      <a:r>
                        <a:rPr lang="ja-JP" altLang="en-US" sz="800" b="0" i="0" u="none" strike="noStrike" dirty="0">
                          <a:solidFill>
                            <a:srgbClr val="000000"/>
                          </a:solidFill>
                          <a:effectLst/>
                          <a:latin typeface="游ゴシック" panose="020B0400000000000000" pitchFamily="50" charset="-128"/>
                          <a:ea typeface="+mn-ea"/>
                        </a:rPr>
                        <a:t>同期電動機の構造、原理、等価回路、出力・トルク、最大トルク運転、制御の基礎、制御</a:t>
                      </a:r>
                    </a:p>
                    <a:p>
                      <a:pPr algn="l" fontAlgn="ctr"/>
                      <a:r>
                        <a:rPr lang="ja-JP" altLang="en-US" sz="800" b="0" i="0" u="none" strike="noStrike" dirty="0">
                          <a:solidFill>
                            <a:srgbClr val="000000"/>
                          </a:solidFill>
                          <a:effectLst/>
                          <a:latin typeface="游ゴシック" panose="020B0400000000000000" pitchFamily="50" charset="-128"/>
                          <a:ea typeface="+mn-ea"/>
                        </a:rPr>
                        <a:t>誘導電動機の概要・構造、原理、等価回路、定数測定、特性、制御</a:t>
                      </a: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游ゴシック" panose="020B0400000000000000" pitchFamily="50" charset="-128"/>
                          <a:ea typeface="+mn-ea"/>
                        </a:rPr>
                        <a:t> 先進理工系科学研究科　社会情報学研究室</a:t>
                      </a:r>
                    </a:p>
                    <a:p>
                      <a:pPr algn="l" fontAlgn="ctr"/>
                      <a:r>
                        <a:rPr lang="ja-JP" altLang="en-US" sz="800" b="1" i="0" u="none" strike="noStrike" dirty="0">
                          <a:solidFill>
                            <a:schemeClr val="tx1"/>
                          </a:solidFill>
                          <a:effectLst/>
                          <a:latin typeface="游ゴシック" panose="020B0400000000000000" pitchFamily="50" charset="-128"/>
                          <a:ea typeface="+mn-ea"/>
                        </a:rPr>
                        <a:t> 関崎　</a:t>
                      </a:r>
                      <a:r>
                        <a:rPr lang="ja-JP" altLang="en-US" sz="800" b="1" i="0" u="none" strike="noStrike">
                          <a:solidFill>
                            <a:schemeClr val="tx1"/>
                          </a:solidFill>
                          <a:effectLst/>
                          <a:latin typeface="游ゴシック" panose="020B0400000000000000" pitchFamily="50" charset="-128"/>
                          <a:ea typeface="+mn-ea"/>
                        </a:rPr>
                        <a:t>真也　</a:t>
                      </a:r>
                      <a:r>
                        <a:rPr lang="ja-JP" altLang="en-US" sz="800" b="0" i="0" u="none" strike="noStrike">
                          <a:solidFill>
                            <a:schemeClr val="tx1"/>
                          </a:solidFill>
                          <a:effectLst/>
                          <a:latin typeface="游ゴシック" panose="020B0400000000000000" pitchFamily="50" charset="-128"/>
                          <a:ea typeface="+mn-ea"/>
                        </a:rPr>
                        <a:t>准教授</a:t>
                      </a:r>
                      <a:endParaRPr lang="ja-JP" altLang="en-US" sz="8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3426096"/>
                  </a:ext>
                </a:extLst>
              </a:tr>
              <a:tr h="466993">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rPr>
                        <a:t>粘弾性力学</a:t>
                      </a:r>
                      <a:endParaRPr lang="en-US" altLang="ja-JP"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粘弾性材料、緩和弾性率、粘弾性体の基礎モデル、マクスウェルモデルの応答応力、任意の入力ひずみに対する応答応力、粘弾性材料の物性計測、熱レオロジー的に単純な材料、マスター曲線作成、対応原理</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游ゴシック" panose="020B0400000000000000" pitchFamily="50" charset="-128"/>
                          <a:ea typeface="+mn-ea"/>
                        </a:rPr>
                        <a:t>4</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1</a:t>
                      </a:r>
                      <a:r>
                        <a:rPr lang="ja-JP" altLang="en-US" sz="800" b="0" i="0" u="none" strike="noStrike" dirty="0">
                          <a:solidFill>
                            <a:srgbClr val="000000"/>
                          </a:solidFill>
                          <a:effectLst/>
                          <a:latin typeface="游ゴシック" panose="020B0400000000000000" pitchFamily="50" charset="-128"/>
                          <a:ea typeface="+mn-ea"/>
                        </a:rPr>
                        <a:t>日</a:t>
                      </a:r>
                      <a:endParaRPr lang="en-US" altLang="ja-JP" sz="800" b="0" i="0" u="none" strike="noStrike" dirty="0">
                        <a:solidFill>
                          <a:srgbClr val="000000"/>
                        </a:solidFill>
                        <a:effectLst/>
                        <a:latin typeface="游ゴシック" panose="020B0400000000000000" pitchFamily="50" charset="-128"/>
                        <a:ea typeface="+mn-ea"/>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游ゴシック" panose="020B0400000000000000" pitchFamily="50" charset="-128"/>
                          <a:ea typeface="+mn-ea"/>
                        </a:rPr>
                        <a:t>～</a:t>
                      </a:r>
                      <a:r>
                        <a:rPr lang="en-US" altLang="ja-JP" sz="800" b="0" i="0" u="none" strike="noStrike" dirty="0">
                          <a:solidFill>
                            <a:srgbClr val="000000"/>
                          </a:solidFill>
                          <a:effectLst/>
                          <a:latin typeface="游ゴシック" panose="020B0400000000000000" pitchFamily="50" charset="-128"/>
                          <a:ea typeface="+mn-ea"/>
                        </a:rPr>
                        <a:t>3</a:t>
                      </a:r>
                      <a:r>
                        <a:rPr lang="ja-JP" altLang="en-US" sz="800" b="0" i="0" u="none" strike="noStrike" dirty="0">
                          <a:solidFill>
                            <a:srgbClr val="000000"/>
                          </a:solidFill>
                          <a:effectLst/>
                          <a:latin typeface="游ゴシック" panose="020B0400000000000000" pitchFamily="50" charset="-128"/>
                          <a:ea typeface="+mn-ea"/>
                        </a:rPr>
                        <a:t>月</a:t>
                      </a:r>
                      <a:r>
                        <a:rPr lang="en-US" altLang="ja-JP" sz="800" b="0" i="0" u="none" strike="noStrike" dirty="0">
                          <a:solidFill>
                            <a:srgbClr val="000000"/>
                          </a:solidFill>
                          <a:effectLst/>
                          <a:latin typeface="游ゴシック" panose="020B0400000000000000" pitchFamily="50" charset="-128"/>
                          <a:ea typeface="+mn-ea"/>
                        </a:rPr>
                        <a:t>31</a:t>
                      </a:r>
                      <a:r>
                        <a:rPr lang="ja-JP" altLang="en-US" sz="800" b="0" i="0" u="none" strike="noStrike" dirty="0">
                          <a:solidFill>
                            <a:srgbClr val="000000"/>
                          </a:solidFill>
                          <a:effectLst/>
                          <a:latin typeface="游ゴシック" panose="020B0400000000000000" pitchFamily="50" charset="-128"/>
                          <a:ea typeface="+mn-ea"/>
                        </a:rPr>
                        <a:t>日</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rPr>
                        <a:t> 先進理工系科学研究科　高圧流体物性研究室</a:t>
                      </a:r>
                      <a:br>
                        <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rPr>
                      </a:br>
                      <a:r>
                        <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rPr>
                        <a:t> </a:t>
                      </a:r>
                      <a:r>
                        <a:rPr lang="zh-CN" altLang="en-US" sz="800" b="1" i="0" u="none" strike="noStrike" dirty="0">
                          <a:solidFill>
                            <a:srgbClr val="000000"/>
                          </a:solidFill>
                          <a:effectLst/>
                          <a:latin typeface="游ゴシック" panose="020B0400000000000000" pitchFamily="50" charset="-128"/>
                          <a:ea typeface="游ゴシック" panose="020B0400000000000000" pitchFamily="50" charset="-128"/>
                        </a:rPr>
                        <a:t>木原　伸一</a:t>
                      </a:r>
                      <a:r>
                        <a:rPr lang="zh-CN" altLang="en-US" sz="800" b="0" i="0" u="none" strike="noStrike" dirty="0">
                          <a:solidFill>
                            <a:srgbClr val="000000"/>
                          </a:solidFill>
                          <a:effectLst/>
                          <a:latin typeface="游ゴシック" panose="020B0400000000000000" pitchFamily="50" charset="-128"/>
                          <a:ea typeface="游ゴシック" panose="020B0400000000000000" pitchFamily="50" charset="-128"/>
                        </a:rPr>
                        <a:t>　准教授</a:t>
                      </a:r>
                    </a:p>
                  </a:txBody>
                  <a:tcPr marL="3179" marR="3179" marT="3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43977174"/>
                  </a:ext>
                </a:extLst>
              </a:tr>
            </a:tbl>
          </a:graphicData>
        </a:graphic>
      </p:graphicFrame>
      <p:sp>
        <p:nvSpPr>
          <p:cNvPr id="19" name="矢印: 右 18">
            <a:extLst>
              <a:ext uri="{FF2B5EF4-FFF2-40B4-BE49-F238E27FC236}">
                <a16:creationId xmlns:a16="http://schemas.microsoft.com/office/drawing/2014/main" id="{73A3F2E3-2172-475F-8A0E-66BCDDE9DB63}"/>
              </a:ext>
            </a:extLst>
          </p:cNvPr>
          <p:cNvSpPr/>
          <p:nvPr/>
        </p:nvSpPr>
        <p:spPr>
          <a:xfrm rot="18416209">
            <a:off x="1378644" y="2168858"/>
            <a:ext cx="1812967" cy="462315"/>
          </a:xfrm>
          <a:prstGeom prst="righ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kumimoji="1" lang="ja-JP" altLang="en-US" sz="1463" dirty="0"/>
          </a:p>
        </p:txBody>
      </p:sp>
      <p:sp>
        <p:nvSpPr>
          <p:cNvPr id="18" name="矢印: 右 17">
            <a:extLst>
              <a:ext uri="{FF2B5EF4-FFF2-40B4-BE49-F238E27FC236}">
                <a16:creationId xmlns:a16="http://schemas.microsoft.com/office/drawing/2014/main" id="{C382335F-F23F-47E4-8BD5-85C58A4CE9F0}"/>
              </a:ext>
            </a:extLst>
          </p:cNvPr>
          <p:cNvSpPr/>
          <p:nvPr/>
        </p:nvSpPr>
        <p:spPr>
          <a:xfrm rot="18416209">
            <a:off x="690813" y="2153520"/>
            <a:ext cx="1849869" cy="484982"/>
          </a:xfrm>
          <a:prstGeom prst="righ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kumimoji="1" lang="ja-JP" altLang="en-US" sz="1463"/>
          </a:p>
        </p:txBody>
      </p:sp>
      <p:sp>
        <p:nvSpPr>
          <p:cNvPr id="14" name="矢印: 右 13">
            <a:extLst>
              <a:ext uri="{FF2B5EF4-FFF2-40B4-BE49-F238E27FC236}">
                <a16:creationId xmlns:a16="http://schemas.microsoft.com/office/drawing/2014/main" id="{B7077BB0-D8ED-4BDA-89A6-D3F799016FAF}"/>
              </a:ext>
            </a:extLst>
          </p:cNvPr>
          <p:cNvSpPr/>
          <p:nvPr/>
        </p:nvSpPr>
        <p:spPr>
          <a:xfrm rot="18416209">
            <a:off x="44757" y="2082328"/>
            <a:ext cx="1744065" cy="521537"/>
          </a:xfrm>
          <a:prstGeom prst="righ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kumimoji="1" lang="ja-JP" altLang="en-US" sz="1463"/>
          </a:p>
        </p:txBody>
      </p:sp>
      <p:sp>
        <p:nvSpPr>
          <p:cNvPr id="4" name="正方形/長方形 3">
            <a:extLst>
              <a:ext uri="{FF2B5EF4-FFF2-40B4-BE49-F238E27FC236}">
                <a16:creationId xmlns:a16="http://schemas.microsoft.com/office/drawing/2014/main" id="{BFAAC4A9-F2FF-4F4D-B60A-90201989E601}"/>
              </a:ext>
            </a:extLst>
          </p:cNvPr>
          <p:cNvSpPr/>
          <p:nvPr/>
        </p:nvSpPr>
        <p:spPr>
          <a:xfrm>
            <a:off x="2945794" y="1277491"/>
            <a:ext cx="3616844" cy="7135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300" b="1" dirty="0">
                <a:solidFill>
                  <a:schemeClr val="tx1"/>
                </a:solidFill>
              </a:rPr>
              <a:t>期　　間</a:t>
            </a:r>
            <a:r>
              <a:rPr kumimoji="1" lang="ja-JP" altLang="en-US" sz="1300" dirty="0">
                <a:solidFill>
                  <a:schemeClr val="tx1"/>
                </a:solidFill>
              </a:rPr>
              <a:t>：</a:t>
            </a:r>
            <a:r>
              <a:rPr kumimoji="1" lang="en-US" altLang="ja-JP" sz="1300" dirty="0">
                <a:solidFill>
                  <a:schemeClr val="tx1"/>
                </a:solidFill>
              </a:rPr>
              <a:t>2025</a:t>
            </a:r>
            <a:r>
              <a:rPr kumimoji="1" lang="ja-JP" altLang="en-US" sz="1300" dirty="0">
                <a:solidFill>
                  <a:schemeClr val="tx1"/>
                </a:solidFill>
              </a:rPr>
              <a:t>年</a:t>
            </a:r>
            <a:r>
              <a:rPr kumimoji="1" lang="en-US" altLang="ja-JP" sz="1300" dirty="0">
                <a:solidFill>
                  <a:schemeClr val="tx1"/>
                </a:solidFill>
              </a:rPr>
              <a:t>4/1</a:t>
            </a:r>
            <a:r>
              <a:rPr kumimoji="1" lang="ja-JP" altLang="en-US" sz="1300" dirty="0">
                <a:solidFill>
                  <a:schemeClr val="tx1"/>
                </a:solidFill>
              </a:rPr>
              <a:t>～</a:t>
            </a:r>
            <a:r>
              <a:rPr kumimoji="1" lang="en-US" altLang="ja-JP" sz="1300" dirty="0">
                <a:solidFill>
                  <a:schemeClr val="tx1"/>
                </a:solidFill>
              </a:rPr>
              <a:t>2026</a:t>
            </a:r>
            <a:r>
              <a:rPr kumimoji="1" lang="ja-JP" altLang="en-US" sz="1300" dirty="0">
                <a:solidFill>
                  <a:schemeClr val="tx1"/>
                </a:solidFill>
              </a:rPr>
              <a:t>年</a:t>
            </a:r>
            <a:r>
              <a:rPr kumimoji="1" lang="en-US" altLang="ja-JP" sz="1300" dirty="0">
                <a:solidFill>
                  <a:schemeClr val="tx1"/>
                </a:solidFill>
              </a:rPr>
              <a:t>3/31</a:t>
            </a:r>
          </a:p>
          <a:p>
            <a:r>
              <a:rPr kumimoji="1" lang="ja-JP" altLang="en-US" sz="1300" b="1" dirty="0">
                <a:solidFill>
                  <a:schemeClr val="tx1"/>
                </a:solidFill>
              </a:rPr>
              <a:t>開催方式</a:t>
            </a:r>
            <a:r>
              <a:rPr kumimoji="1" lang="ja-JP" altLang="en-US" sz="1300" dirty="0">
                <a:solidFill>
                  <a:schemeClr val="tx1"/>
                </a:solidFill>
              </a:rPr>
              <a:t>：</a:t>
            </a:r>
            <a:r>
              <a:rPr kumimoji="1" lang="en-US" altLang="ja-JP" sz="1300" dirty="0">
                <a:solidFill>
                  <a:schemeClr val="tx1"/>
                </a:solidFill>
              </a:rPr>
              <a:t>VOD</a:t>
            </a:r>
            <a:r>
              <a:rPr kumimoji="1" lang="ja-JP" altLang="en-US" sz="1300" dirty="0">
                <a:solidFill>
                  <a:schemeClr val="tx1"/>
                </a:solidFill>
              </a:rPr>
              <a:t>開催 </a:t>
            </a:r>
            <a:endParaRPr kumimoji="1" lang="en-US" altLang="ja-JP" sz="1300" dirty="0">
              <a:solidFill>
                <a:schemeClr val="tx1"/>
              </a:solidFill>
            </a:endParaRPr>
          </a:p>
        </p:txBody>
      </p:sp>
      <p:sp>
        <p:nvSpPr>
          <p:cNvPr id="6" name="正方形/長方形 5">
            <a:extLst>
              <a:ext uri="{FF2B5EF4-FFF2-40B4-BE49-F238E27FC236}">
                <a16:creationId xmlns:a16="http://schemas.microsoft.com/office/drawing/2014/main" id="{DD07C23D-DAA4-4546-B4BE-4E6D1DCB507F}"/>
              </a:ext>
            </a:extLst>
          </p:cNvPr>
          <p:cNvSpPr/>
          <p:nvPr/>
        </p:nvSpPr>
        <p:spPr>
          <a:xfrm>
            <a:off x="99581" y="742159"/>
            <a:ext cx="6407374" cy="6823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4000" dirty="0">
                <a:solidFill>
                  <a:srgbClr val="00B0F0"/>
                </a:solidFill>
                <a:effectLst>
                  <a:outerShdw blurRad="38100" dist="38100" dir="2700000" algn="tl">
                    <a:srgbClr val="000000">
                      <a:alpha val="43137"/>
                    </a:srgbClr>
                  </a:outerShdw>
                </a:effectLst>
              </a:rPr>
              <a:t>ブラッシュ</a:t>
            </a:r>
            <a:r>
              <a:rPr kumimoji="1" lang="ja-JP" altLang="en-US" sz="4000" dirty="0">
                <a:solidFill>
                  <a:srgbClr val="92D050"/>
                </a:solidFill>
                <a:effectLst>
                  <a:outerShdw blurRad="38100" dist="38100" dir="2700000" algn="tl">
                    <a:srgbClr val="000000">
                      <a:alpha val="43137"/>
                    </a:srgbClr>
                  </a:outerShdw>
                </a:effectLst>
              </a:rPr>
              <a:t>アップ</a:t>
            </a:r>
            <a:r>
              <a:rPr kumimoji="1" lang="ja-JP" altLang="en-US" sz="4000" dirty="0">
                <a:solidFill>
                  <a:schemeClr val="tx1"/>
                </a:solidFill>
                <a:effectLst>
                  <a:outerShdw blurRad="38100" dist="38100" dir="2700000" algn="tl">
                    <a:srgbClr val="000000">
                      <a:alpha val="43137"/>
                    </a:srgbClr>
                  </a:outerShdw>
                </a:effectLst>
              </a:rPr>
              <a:t>セミナー</a:t>
            </a:r>
          </a:p>
        </p:txBody>
      </p:sp>
      <p:sp>
        <p:nvSpPr>
          <p:cNvPr id="7" name="正方形/長方形 6">
            <a:extLst>
              <a:ext uri="{FF2B5EF4-FFF2-40B4-BE49-F238E27FC236}">
                <a16:creationId xmlns:a16="http://schemas.microsoft.com/office/drawing/2014/main" id="{457E223E-9CD0-4CDC-A7E4-1FEB296BFB1C}"/>
              </a:ext>
            </a:extLst>
          </p:cNvPr>
          <p:cNvSpPr/>
          <p:nvPr/>
        </p:nvSpPr>
        <p:spPr>
          <a:xfrm>
            <a:off x="3790131" y="11676"/>
            <a:ext cx="3023633" cy="61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38" dirty="0">
                <a:solidFill>
                  <a:schemeClr val="tx1"/>
                </a:solidFill>
              </a:rPr>
              <a:t>共催：公益財団法人ひろしま産業振興機構</a:t>
            </a:r>
            <a:endParaRPr kumimoji="1" lang="en-US" altLang="ja-JP" sz="1138" dirty="0">
              <a:solidFill>
                <a:schemeClr val="tx1"/>
              </a:solidFill>
            </a:endParaRPr>
          </a:p>
          <a:p>
            <a:r>
              <a:rPr kumimoji="1" lang="ja-JP" altLang="en-US" sz="1138" dirty="0">
                <a:solidFill>
                  <a:schemeClr val="tx1"/>
                </a:solidFill>
              </a:rPr>
              <a:t>ひろしまデジタルイノベーションセンター</a:t>
            </a:r>
            <a:endParaRPr kumimoji="1" lang="en-US" altLang="ja-JP" sz="1138" dirty="0">
              <a:solidFill>
                <a:schemeClr val="tx1"/>
              </a:solidFill>
            </a:endParaRPr>
          </a:p>
        </p:txBody>
      </p:sp>
      <p:sp>
        <p:nvSpPr>
          <p:cNvPr id="8" name="正方形/長方形 7">
            <a:extLst>
              <a:ext uri="{FF2B5EF4-FFF2-40B4-BE49-F238E27FC236}">
                <a16:creationId xmlns:a16="http://schemas.microsoft.com/office/drawing/2014/main" id="{7E8618F1-BA9A-49C6-A6C8-3FAED8288889}"/>
              </a:ext>
            </a:extLst>
          </p:cNvPr>
          <p:cNvSpPr/>
          <p:nvPr/>
        </p:nvSpPr>
        <p:spPr>
          <a:xfrm>
            <a:off x="44238" y="52993"/>
            <a:ext cx="3023633" cy="4474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38" dirty="0">
                <a:solidFill>
                  <a:schemeClr val="tx1"/>
                </a:solidFill>
              </a:rPr>
              <a:t>広島大学フェニックス協力会事業</a:t>
            </a:r>
            <a:endParaRPr kumimoji="1" lang="en-US" altLang="ja-JP" sz="1138" dirty="0">
              <a:solidFill>
                <a:schemeClr val="tx1"/>
              </a:solidFill>
            </a:endParaRPr>
          </a:p>
        </p:txBody>
      </p:sp>
      <p:sp>
        <p:nvSpPr>
          <p:cNvPr id="13" name="正方形/長方形 12">
            <a:extLst>
              <a:ext uri="{FF2B5EF4-FFF2-40B4-BE49-F238E27FC236}">
                <a16:creationId xmlns:a16="http://schemas.microsoft.com/office/drawing/2014/main" id="{720C2364-061C-4866-A47E-B832BB50E6CE}"/>
              </a:ext>
            </a:extLst>
          </p:cNvPr>
          <p:cNvSpPr/>
          <p:nvPr/>
        </p:nvSpPr>
        <p:spPr>
          <a:xfrm>
            <a:off x="2655541" y="9190331"/>
            <a:ext cx="4197350" cy="613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広島大学フェニックス協力会事務局</a:t>
            </a:r>
            <a:endParaRPr kumimoji="1" lang="en-US" altLang="ja-JP" sz="1050" dirty="0">
              <a:solidFill>
                <a:schemeClr val="tx1"/>
              </a:solidFill>
            </a:endParaRPr>
          </a:p>
          <a:p>
            <a:r>
              <a:rPr kumimoji="1" lang="en-US" altLang="ja-JP" sz="1050" dirty="0">
                <a:solidFill>
                  <a:schemeClr val="tx1"/>
                </a:solidFill>
              </a:rPr>
              <a:t>Mail : </a:t>
            </a:r>
            <a:r>
              <a:rPr kumimoji="1" lang="en-US" altLang="ja-JP" sz="1050" dirty="0" err="1">
                <a:solidFill>
                  <a:schemeClr val="tx1"/>
                </a:solidFill>
              </a:rPr>
              <a:t>techrd</a:t>
            </a:r>
            <a:r>
              <a:rPr kumimoji="1" lang="ja-JP" altLang="en-US" sz="1050" dirty="0">
                <a:solidFill>
                  <a:schemeClr val="tx1"/>
                </a:solidFill>
              </a:rPr>
              <a:t>＊</a:t>
            </a:r>
            <a:r>
              <a:rPr kumimoji="1" lang="en-US" altLang="ja-JP" sz="1050" dirty="0">
                <a:solidFill>
                  <a:schemeClr val="tx1"/>
                </a:solidFill>
              </a:rPr>
              <a:t>hiroshima-u.ac.jp (</a:t>
            </a:r>
            <a:r>
              <a:rPr kumimoji="1" lang="ja-JP" altLang="en-US" sz="1050" dirty="0">
                <a:solidFill>
                  <a:schemeClr val="tx1"/>
                </a:solidFill>
              </a:rPr>
              <a:t>＊は半角</a:t>
            </a:r>
            <a:r>
              <a:rPr kumimoji="1" lang="en-US" altLang="ja-JP" sz="1050" dirty="0">
                <a:solidFill>
                  <a:schemeClr val="tx1"/>
                </a:solidFill>
              </a:rPr>
              <a:t>@</a:t>
            </a:r>
            <a:r>
              <a:rPr kumimoji="1" lang="ja-JP" altLang="en-US" sz="1050" dirty="0">
                <a:solidFill>
                  <a:schemeClr val="tx1"/>
                </a:solidFill>
              </a:rPr>
              <a:t>に置き換えてください</a:t>
            </a:r>
            <a:r>
              <a:rPr kumimoji="1" lang="en-US" altLang="ja-JP" sz="1050" dirty="0">
                <a:solidFill>
                  <a:schemeClr val="tx1"/>
                </a:solidFill>
              </a:rPr>
              <a:t>)</a:t>
            </a:r>
          </a:p>
        </p:txBody>
      </p:sp>
      <p:sp>
        <p:nvSpPr>
          <p:cNvPr id="20" name="正方形/長方形 19">
            <a:extLst>
              <a:ext uri="{FF2B5EF4-FFF2-40B4-BE49-F238E27FC236}">
                <a16:creationId xmlns:a16="http://schemas.microsoft.com/office/drawing/2014/main" id="{05A965A0-27B1-4AD0-AED1-8817430B09C3}"/>
              </a:ext>
            </a:extLst>
          </p:cNvPr>
          <p:cNvSpPr/>
          <p:nvPr/>
        </p:nvSpPr>
        <p:spPr>
          <a:xfrm rot="10800000" flipV="1">
            <a:off x="99581" y="570576"/>
            <a:ext cx="3814316" cy="1694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25" b="1" dirty="0">
                <a:solidFill>
                  <a:schemeClr val="tx1"/>
                </a:solidFill>
              </a:rPr>
              <a:t>2025</a:t>
            </a:r>
            <a:r>
              <a:rPr kumimoji="1" lang="ja-JP" altLang="en-US" sz="1625" b="1" dirty="0">
                <a:solidFill>
                  <a:schemeClr val="tx1"/>
                </a:solidFill>
              </a:rPr>
              <a:t>年度　基礎的な学び直しの研修</a:t>
            </a:r>
            <a:endParaRPr kumimoji="1" lang="en-US" altLang="ja-JP" sz="1625" b="1" dirty="0">
              <a:solidFill>
                <a:schemeClr val="tx1"/>
              </a:solidFill>
            </a:endParaRPr>
          </a:p>
        </p:txBody>
      </p:sp>
      <p:sp>
        <p:nvSpPr>
          <p:cNvPr id="9" name="正方形/長方形 8">
            <a:extLst>
              <a:ext uri="{FF2B5EF4-FFF2-40B4-BE49-F238E27FC236}">
                <a16:creationId xmlns:a16="http://schemas.microsoft.com/office/drawing/2014/main" id="{E5070A55-DA84-454F-A9F2-1960A6F223C9}"/>
              </a:ext>
            </a:extLst>
          </p:cNvPr>
          <p:cNvSpPr/>
          <p:nvPr/>
        </p:nvSpPr>
        <p:spPr>
          <a:xfrm>
            <a:off x="2945794" y="2648781"/>
            <a:ext cx="3804439" cy="6185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ja-JP" altLang="en-US" sz="1100" b="1" dirty="0">
                <a:solidFill>
                  <a:schemeClr val="tx2"/>
                </a:solidFill>
              </a:rPr>
              <a:t>参加条件：フェニックス協力会員</a:t>
            </a:r>
          </a:p>
          <a:p>
            <a:pPr>
              <a:spcBef>
                <a:spcPts val="100"/>
              </a:spcBef>
            </a:pPr>
            <a:r>
              <a:rPr kumimoji="1" lang="ja-JP" altLang="en-US" sz="900" dirty="0">
                <a:solidFill>
                  <a:schemeClr val="tx1"/>
                </a:solidFill>
              </a:rPr>
              <a:t>　会員でない方はセミナー参加申込の際、入会希望である旨を申込み備考欄ご記載ください。</a:t>
            </a:r>
            <a:endParaRPr kumimoji="1" lang="en-US" altLang="ja-JP" sz="900" dirty="0">
              <a:solidFill>
                <a:schemeClr val="tx1"/>
              </a:solidFill>
            </a:endParaRPr>
          </a:p>
          <a:p>
            <a:pPr>
              <a:spcBef>
                <a:spcPts val="100"/>
              </a:spcBef>
            </a:pPr>
            <a:r>
              <a:rPr kumimoji="1" lang="ja-JP" altLang="en-US" sz="900" dirty="0">
                <a:solidFill>
                  <a:schemeClr val="tx1"/>
                </a:solidFill>
              </a:rPr>
              <a:t>　並行して入会の手続きを進めます。</a:t>
            </a:r>
            <a:endParaRPr kumimoji="1" lang="en-US" altLang="ja-JP" sz="900" dirty="0">
              <a:solidFill>
                <a:schemeClr val="tx1"/>
              </a:solidFill>
            </a:endParaRPr>
          </a:p>
        </p:txBody>
      </p:sp>
      <p:pic>
        <p:nvPicPr>
          <p:cNvPr id="1026" name="Picture 2" descr="https://1.bp.blogspot.com/-Pnp3hqStlqw/XqUWuV_g7mI/AAAAAAABYjw/v5heWkhc4RMMNRH42JdTX37ToDNKsd07ACNcBGAsYHQ/s1600/online_school_boy.png">
            <a:extLst>
              <a:ext uri="{FF2B5EF4-FFF2-40B4-BE49-F238E27FC236}">
                <a16:creationId xmlns:a16="http://schemas.microsoft.com/office/drawing/2014/main" id="{3E5D7820-EA4C-436E-A974-7A16BDACA3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135" y="1433835"/>
            <a:ext cx="2079694" cy="1816362"/>
          </a:xfrm>
          <a:prstGeom prst="rect">
            <a:avLst/>
          </a:prstGeom>
          <a:noFill/>
          <a:extLst>
            <a:ext uri="{909E8E84-426E-40DD-AFC4-6F175D3DCCD1}">
              <a14:hiddenFill xmlns:a14="http://schemas.microsoft.com/office/drawing/2010/main">
                <a:solidFill>
                  <a:srgbClr val="FFFFFF"/>
                </a:solidFill>
              </a14:hiddenFill>
            </a:ext>
          </a:extLst>
        </p:spPr>
      </p:pic>
      <p:sp>
        <p:nvSpPr>
          <p:cNvPr id="27" name="テキスト ボックス 26">
            <a:extLst>
              <a:ext uri="{FF2B5EF4-FFF2-40B4-BE49-F238E27FC236}">
                <a16:creationId xmlns:a16="http://schemas.microsoft.com/office/drawing/2014/main" id="{ABFB5940-A43A-4913-BD4F-7F6C7A8DCD17}"/>
              </a:ext>
            </a:extLst>
          </p:cNvPr>
          <p:cNvSpPr txBox="1"/>
          <p:nvPr/>
        </p:nvSpPr>
        <p:spPr>
          <a:xfrm>
            <a:off x="220714" y="3265656"/>
            <a:ext cx="6501285" cy="1708160"/>
          </a:xfrm>
          <a:prstGeom prst="rect">
            <a:avLst/>
          </a:prstGeom>
          <a:noFill/>
        </p:spPr>
        <p:txBody>
          <a:bodyPr wrap="square" rtlCol="0">
            <a:spAutoFit/>
          </a:bodyPr>
          <a:lstStyle/>
          <a:p>
            <a:r>
              <a:rPr lang="en-US" altLang="ja-JP" sz="900" b="0" i="0" dirty="0">
                <a:effectLst/>
                <a:latin typeface="ＭＳ Ｐ明朝" panose="02020600040205080304" pitchFamily="18" charset="-128"/>
                <a:ea typeface="ＭＳ Ｐ明朝" panose="02020600040205080304" pitchFamily="18" charset="-128"/>
              </a:rPr>
              <a:t>1.</a:t>
            </a:r>
            <a:r>
              <a:rPr lang="ja-JP" altLang="en-US" sz="900" b="0" i="0" dirty="0">
                <a:effectLst/>
                <a:latin typeface="ＭＳ Ｐ明朝" panose="02020600040205080304" pitchFamily="18" charset="-128"/>
                <a:ea typeface="ＭＳ Ｐ明朝" panose="02020600040205080304" pitchFamily="18" charset="-128"/>
              </a:rPr>
              <a:t> </a:t>
            </a:r>
            <a:r>
              <a:rPr kumimoji="1" lang="ja-JP" altLang="en-US" sz="900" dirty="0">
                <a:latin typeface="ＭＳ Ｐ明朝" panose="02020600040205080304" pitchFamily="18" charset="-128"/>
                <a:ea typeface="ＭＳ Ｐ明朝" panose="02020600040205080304" pitchFamily="18" charset="-128"/>
              </a:rPr>
              <a:t>全て</a:t>
            </a:r>
            <a:r>
              <a:rPr kumimoji="1" lang="en-US" altLang="ja-JP" sz="900" dirty="0">
                <a:latin typeface="ＭＳ Ｐ明朝" panose="02020600040205080304" pitchFamily="18" charset="-128"/>
                <a:ea typeface="ＭＳ Ｐ明朝" panose="02020600040205080304" pitchFamily="18" charset="-128"/>
              </a:rPr>
              <a:t>VOD</a:t>
            </a:r>
            <a:r>
              <a:rPr kumimoji="1" lang="ja-JP" altLang="en-US" sz="900" dirty="0">
                <a:latin typeface="ＭＳ Ｐ明朝" panose="02020600040205080304" pitchFamily="18" charset="-128"/>
                <a:ea typeface="ＭＳ Ｐ明朝" panose="02020600040205080304" pitchFamily="18" charset="-128"/>
              </a:rPr>
              <a:t>開催と致します。</a:t>
            </a:r>
            <a:endParaRPr lang="ja-JP" altLang="en-US" sz="900" b="0" i="0" dirty="0">
              <a:effectLst/>
              <a:latin typeface="ＭＳ Ｐ明朝" panose="02020600040205080304" pitchFamily="18" charset="-128"/>
              <a:ea typeface="ＭＳ Ｐ明朝" panose="02020600040205080304" pitchFamily="18" charset="-128"/>
            </a:endParaRPr>
          </a:p>
          <a:p>
            <a:pPr>
              <a:spcBef>
                <a:spcPts val="300"/>
              </a:spcBef>
            </a:pPr>
            <a:r>
              <a:rPr kumimoji="1" lang="en-US" altLang="ja-JP" sz="900" dirty="0">
                <a:latin typeface="ＭＳ Ｐ明朝" panose="02020600040205080304" pitchFamily="18" charset="-128"/>
                <a:ea typeface="ＭＳ Ｐ明朝" panose="02020600040205080304" pitchFamily="18" charset="-128"/>
              </a:rPr>
              <a:t>2.</a:t>
            </a:r>
            <a:r>
              <a:rPr kumimoji="1" lang="ja-JP" altLang="en-US" sz="900" dirty="0">
                <a:solidFill>
                  <a:schemeClr val="tx1"/>
                </a:solidFill>
              </a:rPr>
              <a:t> </a:t>
            </a:r>
            <a:r>
              <a:rPr lang="ja-JP" altLang="en-US" sz="900" b="0" i="0" dirty="0">
                <a:effectLst/>
                <a:latin typeface="ＭＳ Ｐ明朝" panose="02020600040205080304" pitchFamily="18" charset="-128"/>
                <a:ea typeface="ＭＳ Ｐ明朝" panose="02020600040205080304" pitchFamily="18" charset="-128"/>
              </a:rPr>
              <a:t>開始日</a:t>
            </a:r>
            <a:r>
              <a:rPr lang="en-US" altLang="ja-JP" sz="900" b="0" i="0" dirty="0">
                <a:effectLst/>
                <a:latin typeface="ＭＳ Ｐ明朝" panose="02020600040205080304" pitchFamily="18" charset="-128"/>
                <a:ea typeface="ＭＳ Ｐ明朝" panose="02020600040205080304" pitchFamily="18" charset="-128"/>
              </a:rPr>
              <a:t>4/</a:t>
            </a:r>
            <a:r>
              <a:rPr lang="ja-JP" altLang="en-US" sz="900" b="0" i="0" dirty="0">
                <a:effectLst/>
                <a:latin typeface="ＭＳ Ｐ明朝" panose="02020600040205080304" pitchFamily="18" charset="-128"/>
                <a:ea typeface="ＭＳ Ｐ明朝" panose="02020600040205080304" pitchFamily="18" charset="-128"/>
              </a:rPr>
              <a:t>１以降、随時申込・視聴が可能となります。</a:t>
            </a:r>
            <a:r>
              <a:rPr lang="ja-JP" altLang="en-US" sz="900" dirty="0">
                <a:latin typeface="ＭＳ Ｐ明朝" panose="02020600040205080304" pitchFamily="18" charset="-128"/>
                <a:ea typeface="ＭＳ Ｐ明朝" panose="02020600040205080304" pitchFamily="18" charset="-128"/>
              </a:rPr>
              <a:t>　　</a:t>
            </a:r>
            <a:endParaRPr lang="ja-JP" altLang="en-US" sz="900" b="0" i="0" dirty="0">
              <a:effectLst/>
              <a:latin typeface="ＭＳ Ｐ明朝" panose="02020600040205080304" pitchFamily="18" charset="-128"/>
              <a:ea typeface="ＭＳ Ｐ明朝" panose="02020600040205080304" pitchFamily="18" charset="-128"/>
            </a:endParaRPr>
          </a:p>
          <a:p>
            <a:pPr>
              <a:spcBef>
                <a:spcPts val="300"/>
              </a:spcBef>
            </a:pPr>
            <a:r>
              <a:rPr kumimoji="1" lang="en-US" altLang="ja-JP" sz="900" dirty="0">
                <a:latin typeface="ＭＳ Ｐ明朝" panose="02020600040205080304" pitchFamily="18" charset="-128"/>
                <a:ea typeface="ＭＳ Ｐ明朝" panose="02020600040205080304" pitchFamily="18" charset="-128"/>
              </a:rPr>
              <a:t>3.</a:t>
            </a:r>
            <a:r>
              <a:rPr kumimoji="1" lang="ja-JP" altLang="en-US" sz="900" dirty="0">
                <a:solidFill>
                  <a:schemeClr val="tx1"/>
                </a:solidFill>
              </a:rPr>
              <a:t> 基本的に</a:t>
            </a:r>
            <a:r>
              <a:rPr kumimoji="1" lang="en-US" altLang="ja-JP" sz="900" dirty="0">
                <a:solidFill>
                  <a:schemeClr val="tx1"/>
                </a:solidFill>
              </a:rPr>
              <a:t>2024</a:t>
            </a:r>
            <a:r>
              <a:rPr kumimoji="1" lang="ja-JP" altLang="en-US" sz="900" dirty="0">
                <a:solidFill>
                  <a:schemeClr val="tx1"/>
                </a:solidFill>
              </a:rPr>
              <a:t>年度版</a:t>
            </a:r>
            <a:r>
              <a:rPr kumimoji="1" lang="en-US" altLang="ja-JP" sz="900" dirty="0">
                <a:solidFill>
                  <a:schemeClr val="tx1"/>
                </a:solidFill>
              </a:rPr>
              <a:t>(2024.4</a:t>
            </a:r>
            <a:r>
              <a:rPr kumimoji="1" lang="ja-JP" altLang="en-US" sz="900" dirty="0">
                <a:solidFill>
                  <a:schemeClr val="tx1"/>
                </a:solidFill>
              </a:rPr>
              <a:t>～</a:t>
            </a:r>
            <a:r>
              <a:rPr kumimoji="1" lang="en-US" altLang="ja-JP" sz="900" dirty="0">
                <a:solidFill>
                  <a:schemeClr val="tx1"/>
                </a:solidFill>
              </a:rPr>
              <a:t>2025.3)</a:t>
            </a:r>
            <a:r>
              <a:rPr kumimoji="1" lang="ja-JP" altLang="en-US" sz="900" dirty="0">
                <a:solidFill>
                  <a:schemeClr val="tx1"/>
                </a:solidFill>
              </a:rPr>
              <a:t>と同内容です、予めご了解ください。</a:t>
            </a:r>
            <a:endParaRPr kumimoji="1" lang="en-US" altLang="ja-JP" sz="900" dirty="0">
              <a:solidFill>
                <a:schemeClr val="tx1"/>
              </a:solidFill>
            </a:endParaRPr>
          </a:p>
          <a:p>
            <a:pPr>
              <a:spcBef>
                <a:spcPts val="300"/>
              </a:spcBef>
            </a:pPr>
            <a:r>
              <a:rPr lang="en-US" altLang="ja-JP" sz="900" dirty="0">
                <a:latin typeface="ＭＳ Ｐ明朝" panose="02020600040205080304" pitchFamily="18" charset="-128"/>
                <a:ea typeface="ＭＳ Ｐ明朝" panose="02020600040205080304" pitchFamily="18" charset="-128"/>
              </a:rPr>
              <a:t>4.</a:t>
            </a:r>
            <a:r>
              <a:rPr lang="en-US" altLang="ja-JP" sz="900" b="0" i="0" dirty="0">
                <a:effectLst/>
                <a:latin typeface="ＭＳ Ｐ明朝" panose="02020600040205080304" pitchFamily="18" charset="-128"/>
                <a:ea typeface="ＭＳ Ｐ明朝" panose="02020600040205080304" pitchFamily="18" charset="-128"/>
              </a:rPr>
              <a:t> </a:t>
            </a:r>
            <a:r>
              <a:rPr lang="ja-JP" altLang="en-US" sz="900" b="0" i="0" dirty="0">
                <a:effectLst/>
                <a:latin typeface="ＭＳ Ｐ明朝" panose="02020600040205080304" pitchFamily="18" charset="-128"/>
                <a:ea typeface="ＭＳ Ｐ明朝" panose="02020600040205080304" pitchFamily="18" charset="-128"/>
              </a:rPr>
              <a:t>お申込みが完了いたしましたら、セミナーを視聴するためのパスワードが自動で届きますので、「セミナーエントリー」欄より動画を</a:t>
            </a:r>
          </a:p>
          <a:p>
            <a:pPr>
              <a:spcBef>
                <a:spcPts val="300"/>
              </a:spcBef>
            </a:pPr>
            <a:r>
              <a:rPr lang="ja-JP" altLang="en-US" sz="900" b="0" i="0" dirty="0">
                <a:effectLst/>
                <a:latin typeface="ＭＳ Ｐ明朝" panose="02020600040205080304" pitchFamily="18" charset="-128"/>
                <a:ea typeface="ＭＳ Ｐ明朝" panose="02020600040205080304" pitchFamily="18" charset="-128"/>
              </a:rPr>
              <a:t>　 ご視聴下さい</a:t>
            </a:r>
            <a:r>
              <a:rPr lang="ja-JP" altLang="en-US" sz="900" dirty="0">
                <a:latin typeface="ＭＳ Ｐ明朝" panose="02020600040205080304" pitchFamily="18" charset="-128"/>
                <a:ea typeface="ＭＳ Ｐ明朝" panose="02020600040205080304" pitchFamily="18" charset="-128"/>
              </a:rPr>
              <a:t>。</a:t>
            </a:r>
            <a:endParaRPr kumimoji="1" lang="en-US" altLang="ja-JP" sz="900" dirty="0">
              <a:solidFill>
                <a:schemeClr val="tx1"/>
              </a:solidFill>
            </a:endParaRPr>
          </a:p>
          <a:p>
            <a:pPr>
              <a:spcBef>
                <a:spcPts val="300"/>
              </a:spcBef>
            </a:pPr>
            <a:r>
              <a:rPr lang="ja-JP" altLang="en-US" sz="900" dirty="0">
                <a:latin typeface="ＭＳ Ｐ明朝" panose="02020600040205080304" pitchFamily="18" charset="-128"/>
                <a:ea typeface="ＭＳ Ｐ明朝" panose="02020600040205080304" pitchFamily="18" charset="-128"/>
              </a:rPr>
              <a:t>　　（</a:t>
            </a:r>
            <a:r>
              <a:rPr lang="en-US" altLang="ja-JP" sz="900" dirty="0">
                <a:latin typeface="ＭＳ Ｐ明朝" panose="02020600040205080304" pitchFamily="18" charset="-128"/>
                <a:ea typeface="ＭＳ Ｐ明朝" panose="02020600040205080304" pitchFamily="18" charset="-128"/>
              </a:rPr>
              <a:t>2024</a:t>
            </a:r>
            <a:r>
              <a:rPr lang="ja-JP" altLang="en-US" sz="900" dirty="0">
                <a:latin typeface="ＭＳ Ｐ明朝" panose="02020600040205080304" pitchFamily="18" charset="-128"/>
                <a:ea typeface="ＭＳ Ｐ明朝" panose="02020600040205080304" pitchFamily="18" charset="-128"/>
              </a:rPr>
              <a:t>年度版をお申込みいただき現在受講中の方へ）</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・４月末まで現在のパスワードにて、引き続き</a:t>
            </a:r>
            <a:r>
              <a:rPr lang="en-US" altLang="ja-JP" sz="900" dirty="0">
                <a:latin typeface="ＭＳ Ｐ明朝" panose="02020600040205080304" pitchFamily="18" charset="-128"/>
                <a:ea typeface="ＭＳ Ｐ明朝" panose="02020600040205080304" pitchFamily="18" charset="-128"/>
              </a:rPr>
              <a:t>2024</a:t>
            </a:r>
            <a:r>
              <a:rPr lang="ja-JP" altLang="en-US" sz="900" dirty="0">
                <a:latin typeface="ＭＳ Ｐ明朝" panose="02020600040205080304" pitchFamily="18" charset="-128"/>
                <a:ea typeface="ＭＳ Ｐ明朝" panose="02020600040205080304" pitchFamily="18" charset="-128"/>
              </a:rPr>
              <a:t>年度版の動画を視聴可能です。</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a:t>
            </a:r>
            <a:r>
              <a:rPr lang="en-US" altLang="ja-JP" sz="900" dirty="0">
                <a:latin typeface="ＭＳ Ｐ明朝" panose="02020600040205080304" pitchFamily="18" charset="-128"/>
                <a:ea typeface="ＭＳ Ｐ明朝" panose="02020600040205080304" pitchFamily="18" charset="-128"/>
              </a:rPr>
              <a:t>5</a:t>
            </a:r>
            <a:r>
              <a:rPr lang="ja-JP" altLang="en-US" sz="900" dirty="0">
                <a:latin typeface="ＭＳ Ｐ明朝" panose="02020600040205080304" pitchFamily="18" charset="-128"/>
                <a:ea typeface="ＭＳ Ｐ明朝" panose="02020600040205080304" pitchFamily="18" charset="-128"/>
              </a:rPr>
              <a:t>月以降も継続的に視聴されたい方は</a:t>
            </a:r>
            <a:r>
              <a:rPr lang="en-US" altLang="ja-JP" sz="900" dirty="0">
                <a:latin typeface="ＭＳ Ｐ明朝" panose="02020600040205080304" pitchFamily="18" charset="-128"/>
                <a:ea typeface="ＭＳ Ｐ明朝" panose="02020600040205080304" pitchFamily="18" charset="-128"/>
              </a:rPr>
              <a:t>2025</a:t>
            </a:r>
            <a:r>
              <a:rPr lang="ja-JP" altLang="en-US" sz="900" dirty="0">
                <a:latin typeface="ＭＳ Ｐ明朝" panose="02020600040205080304" pitchFamily="18" charset="-128"/>
                <a:ea typeface="ＭＳ Ｐ明朝" panose="02020600040205080304" pitchFamily="18" charset="-128"/>
              </a:rPr>
              <a:t>年度版に改めてお申し込みください。</a:t>
            </a:r>
            <a:r>
              <a:rPr kumimoji="1" lang="ja-JP" altLang="en-US" sz="900" dirty="0">
                <a:solidFill>
                  <a:schemeClr val="tx1"/>
                </a:solidFill>
                <a:latin typeface="ＭＳ Ｐ明朝" panose="02020600040205080304" pitchFamily="18" charset="-128"/>
                <a:ea typeface="ＭＳ Ｐ明朝" panose="02020600040205080304" pitchFamily="18" charset="-128"/>
              </a:rPr>
              <a:t>　　　</a:t>
            </a:r>
            <a:endParaRPr kumimoji="1" lang="en-US" altLang="ja-JP" sz="900" dirty="0">
              <a:solidFill>
                <a:schemeClr val="tx1"/>
              </a:solidFill>
            </a:endParaRPr>
          </a:p>
          <a:p>
            <a:pPr algn="l">
              <a:spcBef>
                <a:spcPts val="300"/>
              </a:spcBef>
            </a:pPr>
            <a:r>
              <a:rPr kumimoji="1" lang="en-US" altLang="ja-JP" sz="900" dirty="0"/>
              <a:t>5. </a:t>
            </a:r>
            <a:r>
              <a:rPr kumimoji="1" lang="ja-JP" altLang="en-US" sz="900" dirty="0"/>
              <a:t>セミナー終了後は必ずアンケートをご提出下さい。</a:t>
            </a:r>
          </a:p>
          <a:p>
            <a:r>
              <a:rPr kumimoji="1" lang="ja-JP" altLang="en-US" sz="900" dirty="0"/>
              <a:t>　　（別途、受講後の感想などを個別にお伺いする場合がございますのでご了解下さい。）</a:t>
            </a:r>
            <a:endParaRPr kumimoji="1" lang="en-US" altLang="ja-JP" sz="900" dirty="0">
              <a:solidFill>
                <a:schemeClr val="tx1"/>
              </a:solidFill>
            </a:endParaRPr>
          </a:p>
        </p:txBody>
      </p:sp>
      <p:sp>
        <p:nvSpPr>
          <p:cNvPr id="26" name="正方形/長方形 25">
            <a:extLst>
              <a:ext uri="{FF2B5EF4-FFF2-40B4-BE49-F238E27FC236}">
                <a16:creationId xmlns:a16="http://schemas.microsoft.com/office/drawing/2014/main" id="{0DAF2A21-5693-4E97-99DC-AE0D81157367}"/>
              </a:ext>
            </a:extLst>
          </p:cNvPr>
          <p:cNvSpPr/>
          <p:nvPr/>
        </p:nvSpPr>
        <p:spPr>
          <a:xfrm>
            <a:off x="3139685" y="1908569"/>
            <a:ext cx="1999428" cy="6185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20"/>
              </a:lnSpc>
              <a:spcBef>
                <a:spcPts val="600"/>
              </a:spcBef>
            </a:pPr>
            <a:r>
              <a:rPr kumimoji="1" lang="ja-JP" altLang="en-US" sz="1000" b="1" dirty="0">
                <a:solidFill>
                  <a:srgbClr val="FF0000"/>
                </a:solidFill>
              </a:rPr>
              <a:t>　</a:t>
            </a:r>
            <a:r>
              <a:rPr kumimoji="1" lang="en-US" altLang="ja-JP" sz="1000" b="1" dirty="0">
                <a:solidFill>
                  <a:srgbClr val="FF0000"/>
                </a:solidFill>
              </a:rPr>
              <a:t>【</a:t>
            </a:r>
            <a:r>
              <a:rPr kumimoji="1" lang="ja-JP" altLang="en-US" sz="1000" b="1" dirty="0">
                <a:solidFill>
                  <a:srgbClr val="FF0000"/>
                </a:solidFill>
              </a:rPr>
              <a:t>申し込みフォーム</a:t>
            </a:r>
            <a:r>
              <a:rPr kumimoji="1" lang="en-US" altLang="ja-JP" sz="1000" b="1" dirty="0">
                <a:solidFill>
                  <a:srgbClr val="FF0000"/>
                </a:solidFill>
              </a:rPr>
              <a:t>】</a:t>
            </a:r>
            <a:br>
              <a:rPr kumimoji="1" lang="en-US" altLang="ja-JP" sz="1000" b="1" dirty="0">
                <a:solidFill>
                  <a:srgbClr val="FF0000"/>
                </a:solidFill>
              </a:rPr>
            </a:br>
            <a:r>
              <a:rPr lang="ja-JP" altLang="en-US" sz="800" dirty="0">
                <a:hlinkClick r:id="rId3"/>
              </a:rPr>
              <a:t>ブラッシュアップセミナー</a:t>
            </a:r>
            <a:r>
              <a:rPr lang="en-US" altLang="ja-JP" sz="800" dirty="0">
                <a:hlinkClick r:id="rId3"/>
              </a:rPr>
              <a:t>2025  </a:t>
            </a:r>
            <a:br>
              <a:rPr lang="en-US" altLang="ja-JP" sz="800" dirty="0">
                <a:hlinkClick r:id="rId3"/>
              </a:rPr>
            </a:br>
            <a:r>
              <a:rPr lang="ja-JP" altLang="en-US" sz="800" dirty="0">
                <a:hlinkClick r:id="rId3"/>
              </a:rPr>
              <a:t>広島大学 産学官連携推進研究協力</a:t>
            </a:r>
            <a:r>
              <a:rPr lang="en-US" altLang="ja-JP" sz="800" dirty="0">
                <a:hlinkClick r:id="rId3"/>
              </a:rPr>
              <a:t>(hiroshima-u.ac.jp)</a:t>
            </a:r>
            <a:r>
              <a:rPr lang="ja-JP" altLang="en-US" sz="800" dirty="0"/>
              <a:t>　</a:t>
            </a:r>
            <a:endParaRPr kumimoji="1" lang="en-US" altLang="ja-JP" sz="900" dirty="0">
              <a:solidFill>
                <a:schemeClr val="tx1"/>
              </a:solidFill>
            </a:endParaRPr>
          </a:p>
        </p:txBody>
      </p:sp>
      <p:sp>
        <p:nvSpPr>
          <p:cNvPr id="3" name="矢印: 右 2">
            <a:extLst>
              <a:ext uri="{FF2B5EF4-FFF2-40B4-BE49-F238E27FC236}">
                <a16:creationId xmlns:a16="http://schemas.microsoft.com/office/drawing/2014/main" id="{B0E1CEC0-FD11-485D-5280-336C8D0D3A0C}"/>
              </a:ext>
            </a:extLst>
          </p:cNvPr>
          <p:cNvSpPr/>
          <p:nvPr/>
        </p:nvSpPr>
        <p:spPr>
          <a:xfrm>
            <a:off x="5037677" y="2155416"/>
            <a:ext cx="286468" cy="224643"/>
          </a:xfrm>
          <a:prstGeom prst="rightArrow">
            <a:avLst/>
          </a:prstGeom>
          <a:solidFill>
            <a:srgbClr val="66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大かっこ 9">
            <a:extLst>
              <a:ext uri="{FF2B5EF4-FFF2-40B4-BE49-F238E27FC236}">
                <a16:creationId xmlns:a16="http://schemas.microsoft.com/office/drawing/2014/main" id="{C18A55A8-D100-2AB4-A9D0-800D7E38FA1D}"/>
              </a:ext>
            </a:extLst>
          </p:cNvPr>
          <p:cNvSpPr/>
          <p:nvPr/>
        </p:nvSpPr>
        <p:spPr>
          <a:xfrm>
            <a:off x="2977431" y="2633752"/>
            <a:ext cx="3691407" cy="612960"/>
          </a:xfrm>
          <a:prstGeom prst="bracketPair">
            <a:avLst>
              <a:gd name="adj" fmla="val 1174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pic>
        <p:nvPicPr>
          <p:cNvPr id="2" name="Picture 2">
            <a:extLst>
              <a:ext uri="{FF2B5EF4-FFF2-40B4-BE49-F238E27FC236}">
                <a16:creationId xmlns:a16="http://schemas.microsoft.com/office/drawing/2014/main" id="{0D8523A4-1410-8327-B8E1-1419BE0B1C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8633" y="1674515"/>
            <a:ext cx="1028322" cy="10283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581438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3752</TotalTime>
  <Words>855</Words>
  <Application>Microsoft Office PowerPoint</Application>
  <PresentationFormat>A4 210 x 297 mm</PresentationFormat>
  <Paragraphs>74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Ｐ明朝</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sangaku37</dc:creator>
  <cp:lastModifiedBy>柳　和裕</cp:lastModifiedBy>
  <cp:revision>171</cp:revision>
  <cp:lastPrinted>2025-03-31T06:09:33Z</cp:lastPrinted>
  <dcterms:created xsi:type="dcterms:W3CDTF">2021-01-21T00:23:10Z</dcterms:created>
  <dcterms:modified xsi:type="dcterms:W3CDTF">2026-01-29T04:25:40Z</dcterms:modified>
</cp:coreProperties>
</file>